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74" r:id="rId5"/>
    <p:sldId id="354" r:id="rId6"/>
    <p:sldId id="357" r:id="rId7"/>
    <p:sldId id="355" r:id="rId8"/>
    <p:sldId id="356" r:id="rId9"/>
    <p:sldId id="358" r:id="rId10"/>
    <p:sldId id="359" r:id="rId11"/>
    <p:sldId id="360" r:id="rId12"/>
    <p:sldId id="361" r:id="rId13"/>
    <p:sldId id="362" r:id="rId14"/>
    <p:sldId id="363" r:id="rId15"/>
    <p:sldId id="365" r:id="rId16"/>
    <p:sldId id="366" r:id="rId17"/>
    <p:sldId id="364" r:id="rId18"/>
    <p:sldId id="367" r:id="rId19"/>
    <p:sldId id="368" r:id="rId20"/>
    <p:sldId id="369" r:id="rId21"/>
    <p:sldId id="371" r:id="rId22"/>
    <p:sldId id="372" r:id="rId23"/>
    <p:sldId id="370" r:id="rId24"/>
    <p:sldId id="374" r:id="rId25"/>
    <p:sldId id="375" r:id="rId26"/>
    <p:sldId id="376" r:id="rId27"/>
    <p:sldId id="377" r:id="rId28"/>
    <p:sldId id="379" r:id="rId29"/>
    <p:sldId id="378" r:id="rId30"/>
    <p:sldId id="380" r:id="rId31"/>
    <p:sldId id="381" r:id="rId32"/>
    <p:sldId id="383" r:id="rId33"/>
    <p:sldId id="382" r:id="rId34"/>
    <p:sldId id="384" r:id="rId35"/>
    <p:sldId id="385" r:id="rId36"/>
    <p:sldId id="387" r:id="rId37"/>
    <p:sldId id="388" r:id="rId38"/>
    <p:sldId id="389" r:id="rId39"/>
    <p:sldId id="386" r:id="rId40"/>
    <p:sldId id="390" r:id="rId41"/>
    <p:sldId id="391" r:id="rId42"/>
    <p:sldId id="39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6" d="100"/>
          <a:sy n="46" d="100"/>
        </p:scale>
        <p:origin x="-485" y="-106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6B261-EC15-421E-8E35-9B2B281EE8E1}" type="datetimeFigureOut">
              <a:rPr lang="en-US" smtClean="0"/>
              <a:pPr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D8100-70E3-4BF4-B0B0-0AEAF11A1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899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Microprocessor </a:t>
            </a:r>
          </a:p>
          <a:p>
            <a:pPr algn="ctr"/>
            <a:r>
              <a:rPr lang="en-US" sz="2800" b="1" dirty="0" smtClean="0"/>
              <a:t>Chapter-3</a:t>
            </a:r>
          </a:p>
          <a:p>
            <a:pPr algn="ctr"/>
            <a:r>
              <a:rPr lang="en-US" sz="2800" b="1" dirty="0" smtClean="0"/>
              <a:t>Instruction Cycle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Opcode </a:t>
            </a:r>
            <a:r>
              <a:rPr lang="en-US" sz="2800" b="1" dirty="0" smtClean="0"/>
              <a:t>fetch: Timing diagram</a:t>
            </a:r>
            <a:endParaRPr lang="en-US" sz="2800" b="1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075" y="457200"/>
            <a:ext cx="5191125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334000" y="1066800"/>
            <a:ext cx="3810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Instructions that use a 6T </a:t>
            </a:r>
            <a:r>
              <a:rPr lang="en-US" sz="2400" b="1" dirty="0" err="1" smtClean="0">
                <a:solidFill>
                  <a:srgbClr val="FF0000"/>
                </a:solidFill>
              </a:rPr>
              <a:t>Opcode</a:t>
            </a:r>
            <a:r>
              <a:rPr lang="en-US" sz="2400" b="1" dirty="0" smtClean="0">
                <a:solidFill>
                  <a:srgbClr val="FF0000"/>
                </a:solidFill>
              </a:rPr>
              <a:t> Fetch are: </a:t>
            </a:r>
          </a:p>
          <a:p>
            <a:pPr marL="457200"/>
            <a:r>
              <a:rPr lang="en-US" sz="2400" dirty="0" err="1" smtClean="0">
                <a:solidFill>
                  <a:srgbClr val="FF0000"/>
                </a:solidFill>
              </a:rPr>
              <a:t>SPHL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INX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n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PUSH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CALL (all typos) __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RC (Conditional </a:t>
            </a:r>
            <a:r>
              <a:rPr lang="en-US" sz="2400" u="sng" dirty="0" err="1" smtClean="0">
                <a:solidFill>
                  <a:srgbClr val="FF0000"/>
                </a:solidFill>
              </a:rPr>
              <a:t>Rh</a:t>
            </a:r>
            <a:r>
              <a:rPr lang="en-US" sz="2400" u="sng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/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err="1" smtClean="0">
                <a:solidFill>
                  <a:srgbClr val="FF0000"/>
                </a:solidFill>
              </a:rPr>
              <a:t>RSTn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T5 and T6 are used for internal operation, so nothing happens in buses during that time, so nothing is shown in the </a:t>
            </a:r>
            <a:r>
              <a:rPr lang="en-US" sz="2400" dirty="0" err="1" smtClean="0">
                <a:solidFill>
                  <a:srgbClr val="FF0000"/>
                </a:solidFill>
              </a:rPr>
              <a:t>timinig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daigram</a:t>
            </a:r>
            <a:r>
              <a:rPr lang="en-US" sz="2400" dirty="0" smtClean="0">
                <a:solidFill>
                  <a:srgbClr val="FF0000"/>
                </a:solidFill>
              </a:rPr>
              <a:t/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/>
            </a:r>
            <a:br>
              <a:rPr lang="en-US" sz="2400" dirty="0" smtClean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Read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15400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This cycle is used to fetch one byte from the memory to </a:t>
            </a:r>
            <a:r>
              <a:rPr lang="en-US" sz="2200" dirty="0" smtClean="0">
                <a:sym typeface="Symbol"/>
              </a:rPr>
              <a:t>p</a:t>
            </a:r>
          </a:p>
          <a:p>
            <a:r>
              <a:rPr lang="en-US" sz="2200" dirty="0" smtClean="0"/>
              <a:t>This cycle can be used to fetch the operand bytes of an instruction or any data from the memory.</a:t>
            </a:r>
          </a:p>
          <a:p>
            <a:r>
              <a:rPr lang="en-US" sz="2200" dirty="0" smtClean="0"/>
              <a:t>It is not compulsory machine cycle.</a:t>
            </a:r>
          </a:p>
          <a:p>
            <a:r>
              <a:rPr lang="en-US" sz="2200" dirty="0" smtClean="0"/>
              <a:t>It requires 3T-states.</a:t>
            </a:r>
          </a:p>
          <a:p>
            <a:r>
              <a:rPr lang="en-US" sz="2200" b="1" dirty="0" smtClean="0"/>
              <a:t>During T1: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A15-A8 contains the higher byte of address (</a:t>
            </a:r>
            <a:r>
              <a:rPr lang="en-US" sz="2200" dirty="0" err="1" smtClean="0"/>
              <a:t>PCH</a:t>
            </a:r>
            <a:r>
              <a:rPr lang="en-US" sz="2200" dirty="0" smtClean="0"/>
              <a:t>).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As ALE is high, AD7-AD0 contains the lower byte of the address (PCL).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In memory read cycle, S1 goes high and S0 remains low.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Similarly IO/M goes low.</a:t>
            </a:r>
          </a:p>
          <a:p>
            <a:endParaRPr lang="en-US" sz="1100" dirty="0" smtClean="0"/>
          </a:p>
          <a:p>
            <a:r>
              <a:rPr lang="en-US" sz="2200" b="1" dirty="0" smtClean="0"/>
              <a:t>During T2: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ALE goes low.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Address is removed from AD7-AD0.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As RD goes low, data appears on AD7-AD0.</a:t>
            </a:r>
          </a:p>
          <a:p>
            <a:endParaRPr lang="en-US" sz="2200" dirty="0" smtClean="0"/>
          </a:p>
          <a:p>
            <a:r>
              <a:rPr lang="en-US" sz="2200" dirty="0" smtClean="0"/>
              <a:t>During T3: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Data remains on AD7-AD0 as RD is low.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Read</a:t>
            </a:r>
            <a:endParaRPr lang="en-US" sz="2800" b="1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58674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248400" y="12954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Note: </a:t>
            </a:r>
          </a:p>
          <a:p>
            <a:pPr marL="228600"/>
            <a:r>
              <a:rPr lang="en-US" sz="2400" b="1" dirty="0" smtClean="0">
                <a:solidFill>
                  <a:srgbClr val="FF0000"/>
                </a:solidFill>
              </a:rPr>
              <a:t>In read operation, there is propagation delay.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Write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154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This cycle is used to send(write) one byte into the memory.</a:t>
            </a:r>
          </a:p>
          <a:p>
            <a:r>
              <a:rPr lang="en-US" sz="2200" dirty="0" smtClean="0"/>
              <a:t>It is also not compulsory machine cycle.</a:t>
            </a:r>
          </a:p>
          <a:p>
            <a:r>
              <a:rPr lang="en-US" sz="2200" dirty="0" smtClean="0"/>
              <a:t>It requires 3T-states.</a:t>
            </a:r>
          </a:p>
          <a:p>
            <a:r>
              <a:rPr lang="en-US" sz="2200" b="1" dirty="0" smtClean="0"/>
              <a:t>During T1: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A15-A8 contains the higher byte of address (</a:t>
            </a:r>
            <a:r>
              <a:rPr lang="en-US" sz="2200" dirty="0" err="1" smtClean="0"/>
              <a:t>PCH</a:t>
            </a:r>
            <a:r>
              <a:rPr lang="en-US" sz="2200" dirty="0" smtClean="0"/>
              <a:t>).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As ALE is high, AD7-AD0 contains the lower byte of the address (PCL).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In memory write cycle, S0 goes high and S1 remains low.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Similarly IO/M goes low as it is memory operation.</a:t>
            </a:r>
          </a:p>
          <a:p>
            <a:endParaRPr lang="en-US" sz="1100" dirty="0" smtClean="0"/>
          </a:p>
          <a:p>
            <a:r>
              <a:rPr lang="en-US" sz="2200" b="1" dirty="0" smtClean="0"/>
              <a:t>During T2: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ALE goes low.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Address is removed from AD7-AD0.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Data appears on AD7-AD0 and </a:t>
            </a:r>
            <a:r>
              <a:rPr lang="en-US" sz="2200" dirty="0" err="1" smtClean="0"/>
              <a:t>WR</a:t>
            </a:r>
            <a:r>
              <a:rPr lang="en-US" sz="2200" dirty="0" smtClean="0"/>
              <a:t> goes low.</a:t>
            </a:r>
          </a:p>
          <a:p>
            <a:endParaRPr lang="en-US" sz="2200" dirty="0" smtClean="0"/>
          </a:p>
          <a:p>
            <a:r>
              <a:rPr lang="en-US" sz="2200" dirty="0" smtClean="0"/>
              <a:t>During T3: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Data remains on AD7-AD0 as </a:t>
            </a:r>
            <a:r>
              <a:rPr lang="en-US" sz="2200" dirty="0" err="1" smtClean="0"/>
              <a:t>WR</a:t>
            </a:r>
            <a:r>
              <a:rPr lang="en-US" sz="2200" dirty="0" smtClean="0"/>
              <a:t> is low.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Write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12954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Note: </a:t>
            </a:r>
          </a:p>
          <a:p>
            <a:pPr marL="228600"/>
            <a:r>
              <a:rPr lang="en-US" sz="2400" b="1" dirty="0" smtClean="0">
                <a:solidFill>
                  <a:srgbClr val="FF0000"/>
                </a:solidFill>
              </a:rPr>
              <a:t>In write operation, there is no propagation delay.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599"/>
            <a:ext cx="5562600" cy="618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IO Read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154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This cycle is used to fetch one byte from the IO port to </a:t>
            </a:r>
            <a:r>
              <a:rPr lang="en-US" sz="2200" dirty="0" smtClean="0">
                <a:sym typeface="Symbol"/>
              </a:rPr>
              <a:t>p</a:t>
            </a:r>
          </a:p>
          <a:p>
            <a:r>
              <a:rPr lang="en-US" sz="2200" dirty="0" smtClean="0"/>
              <a:t>It is not compulsory machine cycle.</a:t>
            </a:r>
          </a:p>
          <a:p>
            <a:r>
              <a:rPr lang="en-US" sz="2200" dirty="0" smtClean="0"/>
              <a:t>It requires 3T-states.</a:t>
            </a:r>
          </a:p>
          <a:p>
            <a:r>
              <a:rPr lang="en-US" sz="2200" b="1" dirty="0" smtClean="0"/>
              <a:t>During T1: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The low 8-bits of IO port addresses are duplicated into higher order address bus A15-A8.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As ALE is high, AD7-AD0 contains the lower byte of the address (PCL).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In I/O read cycle, S1 goes high and S0 remains low.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Similarly IO/M goes high .</a:t>
            </a:r>
          </a:p>
          <a:p>
            <a:endParaRPr lang="en-US" sz="1100" dirty="0" smtClean="0"/>
          </a:p>
          <a:p>
            <a:r>
              <a:rPr lang="en-US" sz="2200" b="1" dirty="0" smtClean="0"/>
              <a:t>During T2: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ALE goes low.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Address is removed from AD7-AD0.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As RD goes low, data appears on AD7-AD0.</a:t>
            </a:r>
          </a:p>
          <a:p>
            <a:endParaRPr lang="en-US" sz="2200" dirty="0" smtClean="0"/>
          </a:p>
          <a:p>
            <a:r>
              <a:rPr lang="en-US" sz="2200" dirty="0" smtClean="0"/>
              <a:t>During T3: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Data remains on AD7-AD0 as RD is low.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IO Read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12954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Note: </a:t>
            </a:r>
          </a:p>
          <a:p>
            <a:pPr marL="228600"/>
            <a:r>
              <a:rPr lang="en-US" sz="2400" b="1" dirty="0" smtClean="0">
                <a:solidFill>
                  <a:srgbClr val="FF0000"/>
                </a:solidFill>
              </a:rPr>
              <a:t>In read operation, there is propagation delay.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85" y="800100"/>
            <a:ext cx="6268915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IO Write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154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This cycle is used to send(write) one byte into the IO port from </a:t>
            </a:r>
            <a:r>
              <a:rPr lang="en-US" sz="2200" dirty="0" smtClean="0">
                <a:sym typeface="Symbol"/>
              </a:rPr>
              <a:t>p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It is also not compulsory machine cycle.</a:t>
            </a:r>
          </a:p>
          <a:p>
            <a:r>
              <a:rPr lang="en-US" sz="2200" dirty="0" smtClean="0"/>
              <a:t>It requires 3T-states.</a:t>
            </a:r>
          </a:p>
          <a:p>
            <a:r>
              <a:rPr lang="en-US" sz="2200" b="1" dirty="0" smtClean="0"/>
              <a:t>During T1: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The low 8-bits of IO port addresses are duplicated into higher order address bus A15-A8.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As ALE is high, AD7-AD0 contains the lower byte of the address (PCL).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In I/O write cycle, S0 goes high and S0 remains high.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Similarly IO/M goes high .</a:t>
            </a:r>
          </a:p>
          <a:p>
            <a:endParaRPr lang="en-US" sz="1100" dirty="0" smtClean="0"/>
          </a:p>
          <a:p>
            <a:r>
              <a:rPr lang="en-US" sz="2200" b="1" dirty="0" smtClean="0"/>
              <a:t>During T2: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ALE goes low.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Address is removed from AD7-AD0.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Data appears on AD7-AD0 and </a:t>
            </a:r>
            <a:r>
              <a:rPr lang="en-US" sz="2200" dirty="0" err="1" smtClean="0"/>
              <a:t>WR</a:t>
            </a:r>
            <a:r>
              <a:rPr lang="en-US" sz="2200" dirty="0" smtClean="0"/>
              <a:t> goes low.</a:t>
            </a:r>
          </a:p>
          <a:p>
            <a:endParaRPr lang="en-US" sz="2200" dirty="0" smtClean="0"/>
          </a:p>
          <a:p>
            <a:r>
              <a:rPr lang="en-US" sz="2200" dirty="0" smtClean="0"/>
              <a:t>During T3: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Data remains on AD7-AD0 as RD is low.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IO Write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12954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Note: </a:t>
            </a:r>
          </a:p>
          <a:p>
            <a:pPr marL="228600"/>
            <a:r>
              <a:rPr lang="en-US" sz="2400" b="1" dirty="0" smtClean="0">
                <a:solidFill>
                  <a:srgbClr val="FF0000"/>
                </a:solidFill>
              </a:rPr>
              <a:t>In write operation, there is no propagation delay.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533400"/>
            <a:ext cx="6019800" cy="635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Interfacing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57200"/>
            <a:ext cx="8915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Interface is the path for communication between two components. There are two type of interfacing: memory interfacing and I/O interfacing.</a:t>
            </a:r>
          </a:p>
          <a:p>
            <a:endParaRPr lang="en-US" dirty="0" smtClean="0"/>
          </a:p>
          <a:p>
            <a:r>
              <a:rPr lang="en-US" dirty="0" smtClean="0"/>
              <a:t>The program an data that are executed by microprocessor have been stored in ROM/EPROM and RAM, which are basically semiconductor memory chips.</a:t>
            </a:r>
          </a:p>
          <a:p>
            <a:r>
              <a:rPr lang="en-US" dirty="0" smtClean="0"/>
              <a:t>Microprocessors need to access memory quite frequently to read instruction and data stored in memory.</a:t>
            </a:r>
          </a:p>
          <a:p>
            <a:r>
              <a:rPr lang="en-US" dirty="0" smtClean="0"/>
              <a:t>For this, both memory and microprocessor requires some signals to read from and write to registers. </a:t>
            </a:r>
          </a:p>
          <a:p>
            <a:r>
              <a:rPr lang="en-US" dirty="0" smtClean="0"/>
              <a:t>For this, interface include some key factors to match with memory requirement and processor signals i.e. interface circuit enables memory access to read or to write.</a:t>
            </a:r>
          </a:p>
          <a:p>
            <a:r>
              <a:rPr lang="en-US" dirty="0" smtClean="0"/>
              <a:t>Memory has certain signal requirement to read from and write into memory. Similarly, microprocessor initiates the set of signals when it wants to read from and write into memory.</a:t>
            </a:r>
          </a:p>
          <a:p>
            <a:pPr marL="461963" indent="-461963">
              <a:buFontTx/>
              <a:buChar char="-"/>
            </a:pPr>
            <a:r>
              <a:rPr lang="en-US" dirty="0" smtClean="0"/>
              <a:t>8085 has 16 address lines, so it can have maximum 65536 memory location for interfacing.</a:t>
            </a:r>
          </a:p>
          <a:p>
            <a:pPr marL="461963" indent="-461963">
              <a:buFontTx/>
              <a:buChar char="-"/>
            </a:pPr>
            <a:r>
              <a:rPr lang="en-US" dirty="0" smtClean="0"/>
              <a:t>Memory address space range from 0000H to </a:t>
            </a:r>
            <a:r>
              <a:rPr lang="en-US" dirty="0" err="1" smtClean="0"/>
              <a:t>FFFFH</a:t>
            </a:r>
            <a:r>
              <a:rPr lang="en-US" dirty="0" smtClean="0"/>
              <a:t>.</a:t>
            </a:r>
          </a:p>
          <a:p>
            <a:pPr marL="461963" indent="-461963">
              <a:buFontTx/>
              <a:buChar char="-"/>
            </a:pPr>
            <a:r>
              <a:rPr lang="en-US" dirty="0" smtClean="0"/>
              <a:t>The 8085 microprocessor initiates IO/M’, RD’, </a:t>
            </a:r>
            <a:r>
              <a:rPr lang="en-US" dirty="0" err="1" smtClean="0"/>
              <a:t>WR</a:t>
            </a:r>
            <a:r>
              <a:rPr lang="en-US" dirty="0" smtClean="0"/>
              <a:t>’ while it wants to read or write from or to the memory</a:t>
            </a:r>
          </a:p>
          <a:p>
            <a:pPr marL="461963" indent="-461963">
              <a:buFontTx/>
              <a:buChar char="-"/>
            </a:pPr>
            <a:r>
              <a:rPr lang="en-US" dirty="0" smtClean="0"/>
              <a:t>Each memory chip has signals like CS or CE (Chip Select or Chip Enable), </a:t>
            </a:r>
            <a:r>
              <a:rPr lang="en-US" dirty="0" err="1" smtClean="0"/>
              <a:t>OE</a:t>
            </a:r>
            <a:r>
              <a:rPr lang="en-US" dirty="0" smtClean="0"/>
              <a:t> or RD’ (output enable or read) and WE or </a:t>
            </a:r>
            <a:r>
              <a:rPr lang="en-US" dirty="0" err="1" smtClean="0"/>
              <a:t>WR</a:t>
            </a:r>
            <a:r>
              <a:rPr lang="en-US" dirty="0" smtClean="0"/>
              <a:t>’ (write enable or write)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Introduction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81000"/>
            <a:ext cx="89916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/>
              <a:t>Instruction or code is stored in memory.</a:t>
            </a:r>
          </a:p>
          <a:p>
            <a:r>
              <a:rPr lang="en-US" sz="2100" dirty="0" smtClean="0"/>
              <a:t>For a instruction : </a:t>
            </a:r>
            <a:r>
              <a:rPr lang="en-US" sz="2100" dirty="0" err="1" smtClean="0"/>
              <a:t>MVI</a:t>
            </a:r>
            <a:r>
              <a:rPr lang="en-US" sz="2100" dirty="0" smtClean="0"/>
              <a:t> A, 44h</a:t>
            </a:r>
          </a:p>
          <a:p>
            <a:r>
              <a:rPr lang="en-US" sz="2100" dirty="0" smtClean="0"/>
              <a:t>	It has two part first is </a:t>
            </a:r>
            <a:r>
              <a:rPr lang="en-US" sz="2100" dirty="0" err="1" smtClean="0"/>
              <a:t>opcode</a:t>
            </a:r>
            <a:r>
              <a:rPr lang="en-US" sz="2100" dirty="0" smtClean="0"/>
              <a:t> and the second one is operand. 	Sometimes Instruction may contains two operands.</a:t>
            </a:r>
          </a:p>
          <a:p>
            <a:r>
              <a:rPr lang="en-US" sz="2100" b="1" dirty="0" smtClean="0"/>
              <a:t>Instruction cycle: </a:t>
            </a:r>
          </a:p>
          <a:p>
            <a:r>
              <a:rPr lang="en-US" sz="2100" dirty="0" smtClean="0"/>
              <a:t>Time required to execute and fetch one complete instruction is called </a:t>
            </a:r>
            <a:r>
              <a:rPr lang="en-US" sz="2100" i="1" dirty="0" smtClean="0"/>
              <a:t>instruction cycle</a:t>
            </a:r>
            <a:r>
              <a:rPr lang="en-US" sz="2100" dirty="0" smtClean="0"/>
              <a:t>.</a:t>
            </a:r>
          </a:p>
          <a:p>
            <a:r>
              <a:rPr lang="en-US" sz="2100" dirty="0" smtClean="0"/>
              <a:t>It is the time require to complete the execution of an instruction. </a:t>
            </a:r>
          </a:p>
          <a:p>
            <a:r>
              <a:rPr lang="en-US" sz="2100" dirty="0" smtClean="0"/>
              <a:t>It consists: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100" b="1" dirty="0" smtClean="0"/>
              <a:t>Fetch cycle – </a:t>
            </a:r>
            <a:r>
              <a:rPr lang="en-US" sz="2100" dirty="0" smtClean="0"/>
              <a:t>This the time required by </a:t>
            </a:r>
            <a:r>
              <a:rPr lang="en-US" sz="2100" dirty="0" smtClean="0">
                <a:sym typeface="Symbol"/>
              </a:rPr>
              <a:t>p to fetch the instruction from the memory to instruction register is called fetch cycle. </a:t>
            </a:r>
            <a:r>
              <a:rPr lang="en-US" sz="2100" dirty="0" smtClean="0"/>
              <a:t>The next instruction is fetched by the address stored in program counter (PC) and then stored in the instruction register.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100" b="1" dirty="0" smtClean="0"/>
              <a:t>Decode instruction </a:t>
            </a:r>
            <a:r>
              <a:rPr lang="en-US" sz="2100" dirty="0" smtClean="0"/>
              <a:t>– Decoder interprets the encoded instruction from instruction register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100" b="1" dirty="0" smtClean="0"/>
              <a:t>Reading effective address </a:t>
            </a:r>
            <a:r>
              <a:rPr lang="en-US" sz="2100" dirty="0" smtClean="0"/>
              <a:t>– The address given in instruction is read from main memory and required data is fetched. The effective address depends on direct addressing mode or indirect addressing mode.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100" b="1" dirty="0" smtClean="0"/>
              <a:t>Execution cycle </a:t>
            </a:r>
            <a:r>
              <a:rPr lang="en-US" sz="2100" dirty="0" smtClean="0"/>
              <a:t>– consists memory read (</a:t>
            </a:r>
            <a:r>
              <a:rPr lang="en-US" sz="2100" dirty="0" err="1" smtClean="0"/>
              <a:t>MR</a:t>
            </a:r>
            <a:r>
              <a:rPr lang="en-US" sz="2100" dirty="0" smtClean="0"/>
              <a:t>), memory write (MW), input output read (</a:t>
            </a:r>
            <a:r>
              <a:rPr lang="en-US" sz="2100" dirty="0" err="1" smtClean="0"/>
              <a:t>IOR</a:t>
            </a:r>
            <a:r>
              <a:rPr lang="en-US" sz="2100" dirty="0" smtClean="0"/>
              <a:t>) and input output write (IOW)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Interfacing</a:t>
            </a:r>
            <a:endParaRPr 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1352550"/>
            <a:ext cx="892492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Interfacing</a:t>
            </a:r>
          </a:p>
          <a:p>
            <a:r>
              <a:rPr lang="en-US" sz="2400" b="1" dirty="0" smtClean="0"/>
              <a:t>Generation of Control Signals for Memory</a:t>
            </a:r>
            <a:endParaRPr 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133600"/>
            <a:ext cx="7010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8382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IO/M’, RD’, </a:t>
            </a:r>
            <a:r>
              <a:rPr lang="en-US" sz="2400" dirty="0" err="1" smtClean="0"/>
              <a:t>WR</a:t>
            </a:r>
            <a:r>
              <a:rPr lang="en-US" sz="2400" dirty="0" smtClean="0"/>
              <a:t>’ signals two control signals memory read and memory write are generated.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Interfacing</a:t>
            </a:r>
          </a:p>
          <a:p>
            <a:r>
              <a:rPr lang="en-US" sz="2400" b="1" dirty="0" smtClean="0"/>
              <a:t>Generation of Control Signals for Memory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38200"/>
            <a:ext cx="8915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8085 place 16 bit address on address bus then only 11 low order address lines are </a:t>
            </a:r>
            <a:r>
              <a:rPr lang="en-US" sz="2400" dirty="0" err="1" smtClean="0"/>
              <a:t>jused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Remaining 5 higher order address lines should be decoded to generate chip select.</a:t>
            </a:r>
          </a:p>
          <a:p>
            <a:r>
              <a:rPr lang="en-US" sz="2400" dirty="0" smtClean="0"/>
              <a:t>So, the primary function of memory interfacing is that microprocessor must be able to read from and write into a given register of a memory chip.</a:t>
            </a:r>
          </a:p>
          <a:p>
            <a:r>
              <a:rPr lang="en-US" sz="2400" dirty="0" smtClean="0"/>
              <a:t>	-	Select the chip</a:t>
            </a:r>
          </a:p>
          <a:p>
            <a:r>
              <a:rPr lang="en-US" sz="2400" dirty="0" smtClean="0"/>
              <a:t>	-	Identify the register</a:t>
            </a:r>
          </a:p>
          <a:p>
            <a:r>
              <a:rPr lang="en-US" sz="2400" dirty="0" smtClean="0"/>
              <a:t>	-	Enable </a:t>
            </a:r>
            <a:r>
              <a:rPr lang="en-US" sz="2400" dirty="0" err="1" smtClean="0"/>
              <a:t>appropirate</a:t>
            </a:r>
            <a:r>
              <a:rPr lang="en-US" sz="2400" dirty="0" smtClean="0"/>
              <a:t> buffer.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Interfacing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57200"/>
            <a:ext cx="8915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Structure of R/W memory i.e. RAM</a:t>
            </a:r>
          </a:p>
          <a:p>
            <a:r>
              <a:rPr lang="en-US" dirty="0" smtClean="0"/>
              <a:t>	-	2048 registers</a:t>
            </a:r>
          </a:p>
          <a:p>
            <a:r>
              <a:rPr lang="en-US" dirty="0" smtClean="0"/>
              <a:t>	-	Each can store 8 bit of data</a:t>
            </a:r>
          </a:p>
          <a:p>
            <a:r>
              <a:rPr lang="en-US" dirty="0" smtClean="0"/>
              <a:t>	-	So, it has 8 input lines and 8 output lines.</a:t>
            </a:r>
          </a:p>
          <a:p>
            <a:pPr marL="1828800" indent="-1828800">
              <a:tabLst>
                <a:tab pos="914400" algn="l"/>
              </a:tabLst>
            </a:pPr>
            <a:r>
              <a:rPr lang="en-US" dirty="0" smtClean="0"/>
              <a:t>	-	11 address lines (AD10-AD0), 1 chip select, 2 control lines to enable input and output buffer.</a:t>
            </a:r>
          </a:p>
          <a:p>
            <a:r>
              <a:rPr lang="en-US" dirty="0" smtClean="0"/>
              <a:t>	-	Internal decoder to decode address lines.</a:t>
            </a:r>
          </a:p>
          <a:p>
            <a:r>
              <a:rPr lang="en-US" dirty="0" smtClean="0"/>
              <a:t>Structure of ROM (EPROM)</a:t>
            </a:r>
          </a:p>
          <a:p>
            <a:r>
              <a:rPr lang="en-US" dirty="0" smtClean="0"/>
              <a:t>	-	4096 registers</a:t>
            </a:r>
          </a:p>
          <a:p>
            <a:r>
              <a:rPr lang="en-US" dirty="0" smtClean="0"/>
              <a:t>	-	Each can store 8 bit of data</a:t>
            </a:r>
          </a:p>
          <a:p>
            <a:r>
              <a:rPr lang="en-US" dirty="0" smtClean="0"/>
              <a:t>	-	It has only 8 output lines.</a:t>
            </a:r>
          </a:p>
          <a:p>
            <a:pPr marL="1828800" indent="-1828800">
              <a:tabLst>
                <a:tab pos="914400" algn="l"/>
              </a:tabLst>
            </a:pPr>
            <a:r>
              <a:rPr lang="en-US" dirty="0" smtClean="0"/>
              <a:t>	-	12 address lines (A11-A0), 1 chip select, 1 Read control lines to enable output buffer.</a:t>
            </a:r>
          </a:p>
          <a:p>
            <a:r>
              <a:rPr lang="en-US" dirty="0" smtClean="0"/>
              <a:t>	-	Internal decoder to decode address line.</a:t>
            </a:r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4492884"/>
            <a:ext cx="4400550" cy="236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Interfacing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572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example: </a:t>
            </a:r>
          </a:p>
          <a:p>
            <a:pPr>
              <a:buFontTx/>
              <a:buChar char="-"/>
            </a:pPr>
            <a:r>
              <a:rPr lang="en-US" dirty="0" smtClean="0"/>
              <a:t>Interface 4KB memory to 8085 with starting address A000H</a:t>
            </a:r>
          </a:p>
          <a:p>
            <a:pPr>
              <a:buFontTx/>
              <a:buChar char="-"/>
            </a:pPr>
            <a:r>
              <a:rPr lang="en-US" dirty="0" smtClean="0"/>
              <a:t>4KB memory requires 12 address lines for addressing and 4 address lines are used for address decoding. </a:t>
            </a:r>
          </a:p>
          <a:p>
            <a:pPr>
              <a:buFontTx/>
              <a:buChar char="-"/>
            </a:pPr>
            <a:r>
              <a:rPr lang="en-US" dirty="0" smtClean="0"/>
              <a:t>The address range of memory becomes: A000H to </a:t>
            </a:r>
            <a:r>
              <a:rPr lang="en-US" dirty="0" err="1" smtClean="0"/>
              <a:t>AFFFFH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Here, A0-A11 address lines are directly connected to address bus of memory chip.</a:t>
            </a:r>
          </a:p>
          <a:p>
            <a:pPr>
              <a:buFontTx/>
              <a:buChar char="-"/>
            </a:pPr>
            <a:r>
              <a:rPr lang="en-US" dirty="0" smtClean="0"/>
              <a:t>A12-A15 are used for generating chip select signal for memory chip.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819400"/>
            <a:ext cx="7378700" cy="2785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Memory Interfacing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572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example: </a:t>
            </a:r>
          </a:p>
          <a:p>
            <a:pPr>
              <a:buFontTx/>
              <a:buChar char="-"/>
            </a:pPr>
            <a:r>
              <a:rPr lang="en-US" dirty="0" smtClean="0"/>
              <a:t>Interface 4KB memory to 8085 with starting address A000H</a:t>
            </a:r>
          </a:p>
          <a:p>
            <a:pPr>
              <a:buFontTx/>
              <a:buChar char="-"/>
            </a:pPr>
            <a:r>
              <a:rPr lang="en-US" dirty="0" smtClean="0"/>
              <a:t>4KB memory requires 12 address lines for addressing and 4 address lines are used for address decoding. </a:t>
            </a:r>
          </a:p>
          <a:p>
            <a:pPr>
              <a:buFontTx/>
              <a:buChar char="-"/>
            </a:pPr>
            <a:r>
              <a:rPr lang="en-US" dirty="0" smtClean="0"/>
              <a:t>The address range of memory becomes: A000H to </a:t>
            </a:r>
            <a:r>
              <a:rPr lang="en-US" dirty="0" err="1" smtClean="0"/>
              <a:t>AFFFFH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Here, A0-A11 address lines are directly connected to address bus of memory chip.</a:t>
            </a:r>
          </a:p>
          <a:p>
            <a:pPr>
              <a:buFontTx/>
              <a:buChar char="-"/>
            </a:pPr>
            <a:r>
              <a:rPr lang="en-US" dirty="0" smtClean="0"/>
              <a:t>A12-A15 are used for generating chip select signal for memory chip.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Typical memory IC requires</a:t>
            </a:r>
            <a:endParaRPr lang="en-US" sz="28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70231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533400"/>
            <a:ext cx="899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Address bus depending on the size of memory to be interfaced.</a:t>
            </a:r>
          </a:p>
          <a:p>
            <a:r>
              <a:rPr lang="en-US" sz="2400" dirty="0" smtClean="0"/>
              <a:t>The control signals needed for static RAM are chip select (chip enable or CS’)</a:t>
            </a:r>
          </a:p>
          <a:p>
            <a:r>
              <a:rPr lang="en-US" sz="2400" dirty="0" smtClean="0"/>
              <a:t>Read control (output enable or RD’) and write control (write enable or </a:t>
            </a:r>
            <a:r>
              <a:rPr lang="en-US" sz="2400" dirty="0" err="1" smtClean="0"/>
              <a:t>WR</a:t>
            </a:r>
            <a:r>
              <a:rPr lang="en-US" sz="2400" dirty="0" smtClean="0"/>
              <a:t>’)</a:t>
            </a:r>
          </a:p>
          <a:p>
            <a:r>
              <a:rPr lang="en-US" sz="2400" dirty="0" smtClean="0"/>
              <a:t>The control signals needed for read operation in EPROM are chip select and read control as we don’t write in read only memory. 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8085 Interfacing with memory Chips</a:t>
            </a:r>
            <a:endParaRPr lang="en-US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9375" t="30000" r="15000" b="13333"/>
          <a:stretch>
            <a:fillRect/>
          </a:stretch>
        </p:blipFill>
        <p:spPr bwMode="auto">
          <a:xfrm>
            <a:off x="533400" y="1295400"/>
            <a:ext cx="8001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Address Decoding table</a:t>
            </a:r>
            <a:endParaRPr lang="en-US" sz="2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0000" t="25556" r="6875" b="22222"/>
          <a:stretch>
            <a:fillRect/>
          </a:stretch>
        </p:blipFill>
        <p:spPr bwMode="auto">
          <a:xfrm>
            <a:off x="228600" y="990600"/>
            <a:ext cx="884082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Interfacing of 64K and 8K RAM with 8085</a:t>
            </a:r>
            <a:endParaRPr lang="en-US" sz="28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15625" t="20000" r="24375" b="3333"/>
          <a:stretch>
            <a:fillRect/>
          </a:stretch>
        </p:blipFill>
        <p:spPr bwMode="auto">
          <a:xfrm>
            <a:off x="1" y="457200"/>
            <a:ext cx="4648200" cy="3340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267200"/>
            <a:ext cx="538575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562600" y="762000"/>
            <a:ext cx="3581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For 64K RAM there is 16 address lines  where as in 8K RAM there is 13 address line from (A12-A0)</a:t>
            </a:r>
          </a:p>
          <a:p>
            <a:r>
              <a:rPr lang="en-US" sz="3200" dirty="0" smtClean="0"/>
              <a:t>Both has 8 data lines i.e. (D7-D0).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Introduction</a:t>
            </a:r>
            <a:endParaRPr lang="en-US" sz="2800" b="1" dirty="0"/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5485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5657671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Upon the completion of step 4, the control goes back to step 1 to fetch, decode, and execute the next instruction. This process continues indefinitely unless a HALT instruction is encountered.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Address Decoding table Chip select design using Logic gates  for 8K RAM</a:t>
            </a:r>
            <a:endParaRPr lang="en-US" sz="28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53530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3724275"/>
            <a:ext cx="43053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Address Decoding table Chip select design using Logic gates  for 8K RAM</a:t>
            </a:r>
            <a:endParaRPr lang="en-US" sz="28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295399"/>
            <a:ext cx="5638800" cy="48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Typical memory interfacing</a:t>
            </a:r>
            <a:endParaRPr lang="en-US" sz="28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t="13359"/>
          <a:stretch>
            <a:fillRect/>
          </a:stretch>
        </p:blipFill>
        <p:spPr bwMode="auto">
          <a:xfrm>
            <a:off x="1676400" y="1066800"/>
            <a:ext cx="5257800" cy="324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5103674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2400" dirty="0" smtClean="0"/>
              <a:t>Chip select (CS) or slave select (SS) is the name of a control line in digital electronics used to select one (or a set) of integrated circuits (commonly called "chips") out of several connected to the same computer bus, usually utilizing the three-state logic.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764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Chip select Circuit using Decoder IC 74LS138</a:t>
            </a:r>
            <a:endParaRPr lang="en-US" sz="3200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95" y="1524000"/>
            <a:ext cx="665470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Example: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3400"/>
            <a:ext cx="8915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a system in which the available 64kb memory space is equally divided between EPROM and RAM. Interface the EPROM and RAM with 8085 processor.</a:t>
            </a:r>
          </a:p>
          <a:p>
            <a:r>
              <a:rPr lang="en-US" sz="2400" dirty="0" smtClean="0"/>
              <a:t>Implement 32Kb memory capacity of EPROM using single IC 27256</a:t>
            </a:r>
          </a:p>
          <a:p>
            <a:r>
              <a:rPr lang="en-US" sz="2400" dirty="0" smtClean="0"/>
              <a:t>Assume starting address for ROM as 0000H</a:t>
            </a:r>
          </a:p>
          <a:p>
            <a:r>
              <a:rPr lang="en-US" sz="2400" dirty="0" smtClean="0"/>
              <a:t>Address line required for 32 Kb=15 i.e. 2</a:t>
            </a:r>
            <a:r>
              <a:rPr lang="en-US" sz="2400" baseline="30000" dirty="0" smtClean="0"/>
              <a:t>15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124200"/>
            <a:ext cx="5867400" cy="217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Example:</a:t>
            </a:r>
            <a:endParaRPr lang="en-US" sz="32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98008"/>
            <a:ext cx="7620000" cy="487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381000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 a system in which the available 64kb memory space is equally divided between EPROM and RAM. Interface the EPROM and RAM with 8085 processor.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35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Interfacing 2KB of EPROM and 1KB of RAM with 8085: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0" y="381000"/>
            <a:ext cx="8915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Assume starting address for EPROM as 0000H</a:t>
            </a:r>
          </a:p>
          <a:p>
            <a:r>
              <a:rPr lang="en-US" sz="2400" dirty="0" smtClean="0"/>
              <a:t>RAM will be after EPROM</a:t>
            </a:r>
          </a:p>
          <a:p>
            <a:r>
              <a:rPr lang="en-US" sz="2400" dirty="0" smtClean="0"/>
              <a:t>Number of address lines for RAM is 10 which are from A9-A0.</a:t>
            </a:r>
          </a:p>
          <a:p>
            <a:r>
              <a:rPr lang="en-US" sz="2400" dirty="0" smtClean="0"/>
              <a:t>Number of address line for EPROM is 11 which are from A10-A0.</a:t>
            </a:r>
          </a:p>
          <a:p>
            <a:r>
              <a:rPr lang="en-US" sz="2400" dirty="0" smtClean="0"/>
              <a:t>Number of data line is 8 i.e. D7-D0</a:t>
            </a:r>
            <a:endParaRPr lang="en-US" sz="240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562224"/>
            <a:ext cx="5690559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03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Address Decoding table for above memory interface</a:t>
            </a:r>
            <a:endParaRPr lang="en-US" sz="32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762000"/>
            <a:ext cx="5334000" cy="3011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3903617"/>
            <a:ext cx="4495800" cy="295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241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Memory Interfacing for EPROM 2K and RAM 1K</a:t>
            </a:r>
            <a:endParaRPr lang="en-US" sz="32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14400"/>
            <a:ext cx="6301154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Example: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34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a system in which 32kb memory space is implemented using four numbers of 8Kb memory. Interface the EPROM and RAM with 8085 processor.</a:t>
            </a:r>
            <a:endParaRPr 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57400"/>
            <a:ext cx="515749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600200"/>
            <a:ext cx="2438400" cy="46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Introduction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09600"/>
            <a:ext cx="89916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T-state is defined as </a:t>
            </a:r>
            <a:r>
              <a:rPr lang="en-US" sz="2400" b="1" dirty="0" smtClean="0"/>
              <a:t>one subdivision of operation performed in one clock period</a:t>
            </a:r>
            <a:r>
              <a:rPr lang="en-US" sz="2400" dirty="0" smtClean="0"/>
              <a:t>. These subdivisions are internal states synchronized with the system clock, and each T-state is precisely equal to one clock period.</a:t>
            </a:r>
          </a:p>
          <a:p>
            <a:r>
              <a:rPr lang="en-US" sz="2400" dirty="0" smtClean="0"/>
              <a:t>One time period of frequency of microprocessor is called t-state. </a:t>
            </a:r>
          </a:p>
          <a:p>
            <a:r>
              <a:rPr lang="en-US" sz="2400" dirty="0" smtClean="0"/>
              <a:t>A t-state is measured from falling edge of one clock pulse of the falling edge of next clock pulse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Since 8085 works at 3MHz, one T-state = 1/3 microseconds=0.333 microseconds.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182408"/>
            <a:ext cx="6477000" cy="2608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Example: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34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a system in which 32kb memory space is implemented using four numbers of 8Kb memory. Interface the EPROM and RAM with 8085 processor.</a:t>
            </a:r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300288"/>
            <a:ext cx="6592043" cy="394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28600" y="16764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Address decoding table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Example: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34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a system in which 32kb memory space is implemented using four numbers of 8Kb memory. Interface the EPROM and RAM with 8085 processor.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6764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Chip Select Circuit</a:t>
            </a:r>
            <a:endParaRPr lang="en-US" sz="24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09799"/>
            <a:ext cx="5562600" cy="399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Example: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34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a system in which 32kb memory space is implemented using four numbers of 8Kb memory. Interface the EPROM and RAM with 8085 processor.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6764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Typical </a:t>
            </a:r>
            <a:r>
              <a:rPr lang="en-US" sz="2400" b="1" smtClean="0"/>
              <a:t>memory interfacing</a:t>
            </a:r>
            <a:endParaRPr lang="en-US" sz="24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438400"/>
            <a:ext cx="663892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Introduction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154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Machine cycle</a:t>
            </a:r>
          </a:p>
          <a:p>
            <a:r>
              <a:rPr lang="en-US" sz="2200" dirty="0" smtClean="0"/>
              <a:t>The time required for the microprocessor to access memory or an IO device either for a read operation or a write operation is called a machine cycle.</a:t>
            </a:r>
            <a:endParaRPr lang="en-US" sz="2200" dirty="0" smtClean="0">
              <a:sym typeface="Symbol"/>
            </a:endParaRPr>
          </a:p>
          <a:p>
            <a:r>
              <a:rPr lang="en-US" sz="2200" dirty="0" smtClean="0">
                <a:sym typeface="Symbol"/>
              </a:rPr>
              <a:t>As the data bus of 8085 is 8-bit, one machine cycle will transfer one byte (8-bit). Instructions that require to read or write 16 bit data from memory, need multiple machine cycles. </a:t>
            </a:r>
            <a:endParaRPr lang="en-US" sz="2200" dirty="0" smtClean="0"/>
          </a:p>
          <a:p>
            <a:r>
              <a:rPr lang="en-US" sz="2200" dirty="0" smtClean="0"/>
              <a:t>An instruction cycle consists of various machine cycles.</a:t>
            </a:r>
          </a:p>
          <a:p>
            <a:r>
              <a:rPr lang="en-US" sz="2200" dirty="0" smtClean="0"/>
              <a:t>The most important and compulsory machine cycle of every instruction is </a:t>
            </a:r>
            <a:r>
              <a:rPr lang="en-US" sz="2200" dirty="0" err="1" smtClean="0"/>
              <a:t>OPCODE</a:t>
            </a:r>
            <a:r>
              <a:rPr lang="en-US" sz="2200" dirty="0" smtClean="0"/>
              <a:t> FETCH . It is the first machine cycle of every instruction. </a:t>
            </a:r>
          </a:p>
          <a:p>
            <a:r>
              <a:rPr lang="en-US" sz="2200" dirty="0" smtClean="0"/>
              <a:t>There are other machine cycles like memory read, memory write, I/O read, etc.</a:t>
            </a:r>
          </a:p>
          <a:p>
            <a:r>
              <a:rPr lang="en-US" sz="2200" dirty="0" smtClean="0"/>
              <a:t>Machine cycles contain T-states.</a:t>
            </a:r>
          </a:p>
          <a:p>
            <a:r>
              <a:rPr lang="en-US" sz="2200" b="1" dirty="0" smtClean="0"/>
              <a:t>Following are the different types of machine cycle: </a:t>
            </a:r>
          </a:p>
          <a:p>
            <a:pPr>
              <a:buFontTx/>
              <a:buChar char="-"/>
            </a:pPr>
            <a:r>
              <a:rPr lang="en-US" sz="2200" dirty="0" smtClean="0"/>
              <a:t> </a:t>
            </a:r>
            <a:r>
              <a:rPr lang="en-US" sz="2200" dirty="0" err="1" smtClean="0"/>
              <a:t>Opcode</a:t>
            </a:r>
            <a:r>
              <a:rPr lang="en-US" sz="2200" dirty="0" smtClean="0"/>
              <a:t> fetch, which takes 4 to 6 t-states </a:t>
            </a:r>
          </a:p>
          <a:p>
            <a:pPr>
              <a:buFontTx/>
              <a:buChar char="-"/>
            </a:pPr>
            <a:r>
              <a:rPr lang="en-US" sz="2200" dirty="0" smtClean="0"/>
              <a:t> Memory Read, which takes 3 t-states </a:t>
            </a:r>
          </a:p>
          <a:p>
            <a:pPr>
              <a:buFontTx/>
              <a:buChar char="-"/>
            </a:pPr>
            <a:r>
              <a:rPr lang="en-US" sz="2200" dirty="0" smtClean="0"/>
              <a:t> Memory Write, which takes 3 t-states </a:t>
            </a:r>
          </a:p>
          <a:p>
            <a:pPr>
              <a:buFontTx/>
              <a:buChar char="-"/>
            </a:pPr>
            <a:r>
              <a:rPr lang="en-US" sz="2200" dirty="0" smtClean="0"/>
              <a:t> I/O Read, which takes 3 t-states </a:t>
            </a:r>
          </a:p>
          <a:p>
            <a:pPr>
              <a:buFontTx/>
              <a:buChar char="-"/>
            </a:pPr>
            <a:r>
              <a:rPr lang="en-US" sz="2200" dirty="0" smtClean="0"/>
              <a:t> I/O Write, which takes 3 t-states 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Introduction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15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Machine cycle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47" y="1676400"/>
            <a:ext cx="8745053" cy="277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Operand fetch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154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This cycle is used to fetch the </a:t>
            </a:r>
            <a:r>
              <a:rPr lang="en-US" sz="2200" dirty="0" err="1" smtClean="0"/>
              <a:t>opcode</a:t>
            </a:r>
            <a:r>
              <a:rPr lang="en-US" sz="2200" dirty="0" smtClean="0"/>
              <a:t> from memory.</a:t>
            </a:r>
          </a:p>
          <a:p>
            <a:r>
              <a:rPr lang="en-US" sz="2200" dirty="0" smtClean="0"/>
              <a:t>This the first machine cycle of every instruction.</a:t>
            </a:r>
          </a:p>
          <a:p>
            <a:r>
              <a:rPr lang="en-US" sz="2200" dirty="0" smtClean="0"/>
              <a:t>It is a compulsory machine cycle.</a:t>
            </a:r>
          </a:p>
          <a:p>
            <a:r>
              <a:rPr lang="en-US" sz="2200" dirty="0" smtClean="0"/>
              <a:t>It is generally of 4T states but some times instruction require a 6T state for </a:t>
            </a:r>
            <a:r>
              <a:rPr lang="en-US" sz="2200" dirty="0" err="1" smtClean="0"/>
              <a:t>opcode</a:t>
            </a:r>
            <a:r>
              <a:rPr lang="en-US" sz="2200" dirty="0" smtClean="0"/>
              <a:t> fetch.</a:t>
            </a:r>
          </a:p>
          <a:p>
            <a:endParaRPr lang="en-US" sz="1200" dirty="0" smtClean="0"/>
          </a:p>
          <a:p>
            <a:r>
              <a:rPr lang="en-US" sz="2200" b="1" dirty="0" smtClean="0"/>
              <a:t>During T1: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A15-A8 contains higher byte of </a:t>
            </a:r>
            <a:r>
              <a:rPr lang="en-US" sz="2200" dirty="0" err="1" smtClean="0"/>
              <a:t>adddress</a:t>
            </a:r>
            <a:r>
              <a:rPr lang="en-US" sz="2200" dirty="0" smtClean="0"/>
              <a:t> (</a:t>
            </a:r>
            <a:r>
              <a:rPr lang="en-US" sz="2200" dirty="0" err="1" smtClean="0"/>
              <a:t>PCH</a:t>
            </a:r>
            <a:r>
              <a:rPr lang="en-US" sz="2200" dirty="0" smtClean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As ALE is high AD7-AD0 contains lower byte of address (PCL)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Since it is an </a:t>
            </a:r>
            <a:r>
              <a:rPr lang="en-US" sz="2200" dirty="0" err="1" smtClean="0"/>
              <a:t>opcode</a:t>
            </a:r>
            <a:r>
              <a:rPr lang="en-US" sz="2200" dirty="0" smtClean="0"/>
              <a:t> fetch cycle, S1 and S0 goes high.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Since it is memory read operation IO/M goes low.</a:t>
            </a:r>
          </a:p>
          <a:p>
            <a:endParaRPr lang="en-US" sz="1100" dirty="0" smtClean="0"/>
          </a:p>
          <a:p>
            <a:r>
              <a:rPr lang="en-US" sz="2200" b="1" dirty="0" smtClean="0"/>
              <a:t>During T2: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As ALE goes low, address is removed from AD7-AD0.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As RD goes low, data appears on AD7-AD0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As </a:t>
            </a:r>
            <a:r>
              <a:rPr lang="en-US" sz="2200" dirty="0" smtClean="0">
                <a:sym typeface="Symbol"/>
              </a:rPr>
              <a:t>p is reading data (</a:t>
            </a:r>
            <a:r>
              <a:rPr lang="en-US" sz="2200" dirty="0" err="1" smtClean="0">
                <a:sym typeface="Symbol"/>
              </a:rPr>
              <a:t>opcode</a:t>
            </a:r>
            <a:r>
              <a:rPr lang="en-US" sz="2200" dirty="0" smtClean="0">
                <a:sym typeface="Symbol"/>
              </a:rPr>
              <a:t> from memory), there is a propagation delay between sending the address and arrival of data. This is the time required for data to travel from memory to p. Note: it is shown by dots between address and data.</a:t>
            </a:r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Operand fetch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154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During T3: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Data remains on AD7-AD0 till RD is low. This the time given to </a:t>
            </a:r>
            <a:r>
              <a:rPr lang="en-US" sz="2200" dirty="0" smtClean="0">
                <a:sym typeface="Symbol"/>
              </a:rPr>
              <a:t>p to capture data (</a:t>
            </a:r>
            <a:r>
              <a:rPr lang="en-US" sz="2200" dirty="0" err="1" smtClean="0">
                <a:sym typeface="Symbol"/>
              </a:rPr>
              <a:t>opcode</a:t>
            </a:r>
            <a:r>
              <a:rPr lang="en-US" sz="2200" dirty="0" smtClean="0">
                <a:sym typeface="Symbol"/>
              </a:rPr>
              <a:t>) from the data bus into store it to instruction register.</a:t>
            </a:r>
          </a:p>
          <a:p>
            <a:endParaRPr lang="en-US" sz="1100" dirty="0" smtClean="0"/>
          </a:p>
          <a:p>
            <a:r>
              <a:rPr lang="en-US" sz="2200" b="1" dirty="0" smtClean="0"/>
              <a:t>During T4: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T4 state is used by the </a:t>
            </a:r>
            <a:r>
              <a:rPr lang="en-US" sz="2200" dirty="0" smtClean="0">
                <a:sym typeface="Symbol"/>
              </a:rPr>
              <a:t>p to decode the </a:t>
            </a:r>
            <a:r>
              <a:rPr lang="en-US" sz="2200" dirty="0" err="1" smtClean="0">
                <a:sym typeface="Symbol"/>
              </a:rPr>
              <a:t>opcode</a:t>
            </a:r>
            <a:r>
              <a:rPr lang="en-US" sz="2200" dirty="0" smtClean="0">
                <a:sym typeface="Symbol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sym typeface="Symbol"/>
              </a:rPr>
              <a:t>This is how an </a:t>
            </a:r>
            <a:r>
              <a:rPr lang="en-US" sz="2200" dirty="0" err="1" smtClean="0">
                <a:sym typeface="Symbol"/>
              </a:rPr>
              <a:t>opcode</a:t>
            </a:r>
            <a:r>
              <a:rPr lang="en-US" sz="2200" dirty="0" smtClean="0">
                <a:sym typeface="Symbol"/>
              </a:rPr>
              <a:t> fetch cycle is different from memory read cycle.</a:t>
            </a:r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Operand fetch: Timing diagram</a:t>
            </a:r>
            <a:endParaRPr lang="en-US" sz="2800" b="1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 l="5208" r="4167"/>
          <a:stretch>
            <a:fillRect/>
          </a:stretch>
        </p:blipFill>
        <p:spPr bwMode="auto">
          <a:xfrm>
            <a:off x="0" y="838200"/>
            <a:ext cx="6629400" cy="5572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705600" y="2133600"/>
            <a:ext cx="243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Timing diagram show what is happening in the buses. Decoding is an internal operation and hence is not shown in the timing diagram.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4284</TotalTime>
  <Words>1981</Words>
  <Application>Microsoft Office PowerPoint</Application>
  <PresentationFormat>On-screen Show (4:3)</PresentationFormat>
  <Paragraphs>254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ASUS</dc:creator>
  <cp:lastModifiedBy>ASUS</cp:lastModifiedBy>
  <cp:revision>387</cp:revision>
  <dcterms:created xsi:type="dcterms:W3CDTF">2022-01-04T15:17:25Z</dcterms:created>
  <dcterms:modified xsi:type="dcterms:W3CDTF">2022-02-24T06:58:51Z</dcterms:modified>
</cp:coreProperties>
</file>